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71" r:id="rId2"/>
    <p:sldId id="273" r:id="rId3"/>
    <p:sldId id="270" r:id="rId4"/>
    <p:sldId id="319" r:id="rId5"/>
    <p:sldId id="320" r:id="rId6"/>
    <p:sldId id="276" r:id="rId7"/>
    <p:sldId id="321" r:id="rId8"/>
    <p:sldId id="277" r:id="rId9"/>
    <p:sldId id="278" r:id="rId10"/>
    <p:sldId id="318" r:id="rId11"/>
    <p:sldId id="279" r:id="rId12"/>
    <p:sldId id="280" r:id="rId13"/>
    <p:sldId id="281" r:id="rId14"/>
    <p:sldId id="282" r:id="rId15"/>
    <p:sldId id="283" r:id="rId16"/>
    <p:sldId id="323" r:id="rId17"/>
    <p:sldId id="284" r:id="rId18"/>
    <p:sldId id="285" r:id="rId19"/>
    <p:sldId id="286" r:id="rId20"/>
    <p:sldId id="287" r:id="rId21"/>
    <p:sldId id="288" r:id="rId22"/>
    <p:sldId id="289" r:id="rId23"/>
    <p:sldId id="324" r:id="rId24"/>
    <p:sldId id="325" r:id="rId25"/>
    <p:sldId id="326" r:id="rId26"/>
    <p:sldId id="327" r:id="rId27"/>
    <p:sldId id="328" r:id="rId28"/>
    <p:sldId id="329" r:id="rId29"/>
    <p:sldId id="291" r:id="rId30"/>
    <p:sldId id="330" r:id="rId31"/>
    <p:sldId id="331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22" r:id="rId43"/>
    <p:sldId id="332" r:id="rId44"/>
  </p:sldIdLst>
  <p:sldSz cx="11304588" cy="8461375"/>
  <p:notesSz cx="6858000" cy="9144000"/>
  <p:defaultTextStyle>
    <a:defPPr>
      <a:defRPr lang="en-US"/>
    </a:defPPr>
    <a:lvl1pPr marL="0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3265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6529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9794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3059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6324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9588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2853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06119" algn="l" defTabSz="10265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8" autoAdjust="0"/>
    <p:restoredTop sz="94660"/>
  </p:normalViewPr>
  <p:slideViewPr>
    <p:cSldViewPr>
      <p:cViewPr varScale="1">
        <p:scale>
          <a:sx n="55" d="100"/>
          <a:sy n="55" d="100"/>
        </p:scale>
        <p:origin x="-1338" y="-90"/>
      </p:cViewPr>
      <p:guideLst>
        <p:guide orient="horz" pos="2666"/>
        <p:guide pos="3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38F3-4B22-45BC-9B12-0F45A2253C7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F3202-C4F3-442A-96D0-9F1CB0AAB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3202-C4F3-442A-96D0-9F1CB0AAB9F3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1304588" cy="84613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947" tIns="56473" rIns="112947" bIns="5647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0745" y="86064"/>
            <a:ext cx="11143095" cy="82568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1483" y="3948642"/>
            <a:ext cx="7913212" cy="1974321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564733" indent="0" algn="ctr">
              <a:buNone/>
            </a:lvl2pPr>
            <a:lvl3pPr marL="1129467" indent="0" algn="ctr">
              <a:buNone/>
            </a:lvl3pPr>
            <a:lvl4pPr marL="1694200" indent="0" algn="ctr">
              <a:buNone/>
            </a:lvl4pPr>
            <a:lvl5pPr marL="2258934" indent="0" algn="ctr">
              <a:buNone/>
            </a:lvl5pPr>
            <a:lvl6pPr marL="2823667" indent="0" algn="ctr">
              <a:buNone/>
            </a:lvl6pPr>
            <a:lvl7pPr marL="3388401" indent="0" algn="ctr">
              <a:buNone/>
            </a:lvl7pPr>
            <a:lvl8pPr marL="3953134" indent="0" algn="ctr">
              <a:buNone/>
            </a:lvl8pPr>
            <a:lvl9pPr marL="451786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7801" y="1788145"/>
            <a:ext cx="11153189" cy="18844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7801" y="1723268"/>
            <a:ext cx="11153189" cy="1487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7801" y="3672578"/>
            <a:ext cx="11153189" cy="13637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5230" y="1858012"/>
            <a:ext cx="10174129" cy="181371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5826" y="338852"/>
            <a:ext cx="2487009" cy="721959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459" y="338850"/>
            <a:ext cx="6876958" cy="72195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30459" y="1786290"/>
            <a:ext cx="9608900" cy="5640917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1304588" cy="84613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947" tIns="56473" rIns="112947" bIns="5647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0745" y="86064"/>
            <a:ext cx="11143095" cy="82568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84" y="1175192"/>
            <a:ext cx="9608900" cy="1680523"/>
          </a:xfrm>
        </p:spPr>
        <p:txBody>
          <a:bodyPr anchor="b" anchorCtr="0"/>
          <a:lstStyle>
            <a:lvl1pPr algn="l">
              <a:buNone/>
              <a:defRPr sz="49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84" y="3143636"/>
            <a:ext cx="9608900" cy="1651143"/>
          </a:xfrm>
        </p:spPr>
        <p:txBody>
          <a:bodyPr anchor="t" anchorCtr="0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9152" y="7615237"/>
            <a:ext cx="4945757" cy="56409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85814" y="2932524"/>
            <a:ext cx="11143271" cy="11281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5485" y="2888904"/>
            <a:ext cx="11143600" cy="5640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4446" y="3046095"/>
            <a:ext cx="11144639" cy="5640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0874" y="7660365"/>
            <a:ext cx="565229" cy="564092"/>
          </a:xfrm>
        </p:spPr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30459" y="1786290"/>
            <a:ext cx="4634881" cy="5640917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9767" y="1786290"/>
            <a:ext cx="4634881" cy="5640917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59" y="336888"/>
            <a:ext cx="9608900" cy="1410229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459" y="1786290"/>
            <a:ext cx="4616040" cy="940153"/>
          </a:xfrm>
          <a:noFill/>
          <a:ln w="12700" cap="sq" cmpd="sng" algn="ctr">
            <a:noFill/>
            <a:prstDash val="solid"/>
          </a:ln>
        </p:spPr>
        <p:txBody>
          <a:bodyPr lIns="112947" anchor="b" anchorCtr="0">
            <a:no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23319" y="1786290"/>
            <a:ext cx="4616040" cy="940153"/>
          </a:xfrm>
          <a:noFill/>
          <a:ln w="12700" cap="sq" cmpd="sng" algn="ctr">
            <a:noFill/>
            <a:prstDash val="solid"/>
          </a:ln>
        </p:spPr>
        <p:txBody>
          <a:bodyPr lIns="112947" anchor="b" anchorCtr="0">
            <a:no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30459" y="2773451"/>
            <a:ext cx="4616040" cy="4794779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123319" y="2773451"/>
            <a:ext cx="4616040" cy="4794779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304588" cy="84613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9132" y="86063"/>
            <a:ext cx="11143095" cy="825830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59" y="336888"/>
            <a:ext cx="9608900" cy="1410229"/>
          </a:xfrm>
        </p:spPr>
        <p:txBody>
          <a:bodyPr anchor="b" anchorCtr="0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0459" y="1974321"/>
            <a:ext cx="2355123" cy="5546901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673991" y="1974321"/>
            <a:ext cx="7065368" cy="5546901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59" y="6046280"/>
            <a:ext cx="9043670" cy="644397"/>
          </a:xfrm>
        </p:spPr>
        <p:txBody>
          <a:bodyPr anchor="ctr">
            <a:noAutofit/>
          </a:bodyPr>
          <a:lstStyle>
            <a:lvl1pPr algn="l">
              <a:buNone/>
              <a:defRPr sz="35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459" y="6719038"/>
            <a:ext cx="9043670" cy="84613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0459" y="7615237"/>
            <a:ext cx="4804450" cy="56409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74" y="7660365"/>
            <a:ext cx="565229" cy="564092"/>
          </a:xfrm>
        </p:spPr>
        <p:txBody>
          <a:bodyPr/>
          <a:lstStyle/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84447" y="5778553"/>
            <a:ext cx="11135019" cy="11281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4696" y="5737738"/>
            <a:ext cx="11134771" cy="5640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4699" y="5889187"/>
            <a:ext cx="11134768" cy="6021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449" y="82264"/>
            <a:ext cx="11128879" cy="5652669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304588" cy="84613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947" tIns="56473" rIns="112947" bIns="5647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9132" y="86063"/>
            <a:ext cx="11143095" cy="825830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947" tIns="56473" rIns="112947" bIns="564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30459" y="338847"/>
            <a:ext cx="9608900" cy="1410229"/>
          </a:xfrm>
          <a:prstGeom prst="rect">
            <a:avLst/>
          </a:prstGeom>
        </p:spPr>
        <p:txBody>
          <a:bodyPr lIns="112947" tIns="56473" rIns="112947" bIns="112947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30459" y="1786290"/>
            <a:ext cx="9608900" cy="5640917"/>
          </a:xfrm>
          <a:prstGeom prst="rect">
            <a:avLst/>
          </a:prstGeom>
        </p:spPr>
        <p:txBody>
          <a:bodyPr lIns="112947" tIns="56473" rIns="112947" bIns="5647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30597" y="7638742"/>
            <a:ext cx="3061659" cy="587595"/>
          </a:xfrm>
          <a:prstGeom prst="rect">
            <a:avLst/>
          </a:prstGeom>
        </p:spPr>
        <p:txBody>
          <a:bodyPr lIns="112947" tIns="56473" rIns="112947" bIns="56473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FE955E7B-8ADB-4AAE-9DDC-9F871408E6A3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0459" y="7615237"/>
            <a:ext cx="4898655" cy="564092"/>
          </a:xfrm>
          <a:prstGeom prst="rect">
            <a:avLst/>
          </a:prstGeom>
        </p:spPr>
        <p:txBody>
          <a:bodyPr lIns="112947" tIns="56473" rIns="112947" bIns="56473" anchor="ctr" anchorCtr="0"/>
          <a:lstStyle>
            <a:lvl1pPr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80874" y="7662245"/>
            <a:ext cx="565229" cy="564092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0CE829C-6C07-42AD-B5AF-6468DBE96BF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8840" indent="-338840" algn="l" rtl="0" eaLnBrk="1" latinLnBrk="0" hangingPunct="1">
        <a:spcBef>
          <a:spcPts val="716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77680" indent="-282367" algn="l" rtl="0" eaLnBrk="1" latinLnBrk="0" hangingPunct="1">
        <a:spcBef>
          <a:spcPts val="457"/>
        </a:spcBef>
        <a:buClr>
          <a:schemeClr val="accent2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20" indent="-282367" algn="l" rtl="0" eaLnBrk="1" latinLnBrk="0" hangingPunct="1">
        <a:spcBef>
          <a:spcPts val="457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360" indent="-282367" algn="l" rtl="0" eaLnBrk="1" latinLnBrk="0" hangingPunct="1">
        <a:spcBef>
          <a:spcPts val="457"/>
        </a:spcBef>
        <a:buClr>
          <a:schemeClr val="accent3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94200" indent="-282367" algn="l" rtl="0" eaLnBrk="1" latinLnBrk="0" hangingPunct="1">
        <a:spcBef>
          <a:spcPts val="457"/>
        </a:spcBef>
        <a:buClr>
          <a:schemeClr val="accent3"/>
        </a:buClr>
        <a:buFontTx/>
        <a:buChar char="o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33040" indent="-282367" algn="l" rtl="0" eaLnBrk="1" latinLnBrk="0" hangingPunct="1">
        <a:spcBef>
          <a:spcPts val="457"/>
        </a:spcBef>
        <a:buClr>
          <a:schemeClr val="accent3"/>
        </a:buClr>
        <a:buChar char="•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1880" indent="-282367" algn="l" rtl="0" eaLnBrk="1" latinLnBrk="0" hangingPunct="1">
        <a:spcBef>
          <a:spcPts val="457"/>
        </a:spcBef>
        <a:buClr>
          <a:schemeClr val="accent2"/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710721" indent="-282367" algn="l" rtl="0" eaLnBrk="1" latinLnBrk="0" hangingPunct="1">
        <a:spcBef>
          <a:spcPts val="457"/>
        </a:spcBef>
        <a:buClr>
          <a:schemeClr val="accent1">
            <a:tint val="60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9561" indent="-282367" algn="l" rtl="0" eaLnBrk="1" latinLnBrk="0" hangingPunct="1">
        <a:spcBef>
          <a:spcPts val="457"/>
        </a:spcBef>
        <a:buClr>
          <a:schemeClr val="accent2">
            <a:tint val="60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4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9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4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58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36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88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531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17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3468" y="1158853"/>
            <a:ext cx="3379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 DESTINE" pitchFamily="2" charset="0"/>
                <a:cs typeface="Arial" pitchFamily="34" charset="0"/>
              </a:rPr>
              <a:t>UNIT- 2</a:t>
            </a:r>
            <a:endParaRPr lang="en-IN" sz="6600" dirty="0">
              <a:solidFill>
                <a:srgbClr val="FF0000"/>
              </a:solidFill>
              <a:latin typeface="AR DESTIN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44" y="3944935"/>
            <a:ext cx="1064426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Alkanes*, Alkenes* and Conjugated </a:t>
            </a:r>
            <a:r>
              <a:rPr lang="en-I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&#10;0201aL.jpg                                                     0000740E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510" y="944539"/>
            <a:ext cx="2147888" cy="2543175"/>
          </a:xfrm>
          <a:prstGeom prst="rect">
            <a:avLst/>
          </a:prstGeom>
          <a:noFill/>
        </p:spPr>
      </p:pic>
      <p:pic>
        <p:nvPicPr>
          <p:cNvPr id="5" name="Picture 4" descr="&#10;0201bL.jpg                                                     0000740E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9748" y="1087415"/>
            <a:ext cx="2605088" cy="2598737"/>
          </a:xfrm>
          <a:prstGeom prst="rect">
            <a:avLst/>
          </a:prstGeom>
          <a:noFill/>
        </p:spPr>
      </p:pic>
      <p:pic>
        <p:nvPicPr>
          <p:cNvPr id="7" name="Picture 2" descr="C:\Users\vamsi\Downloads\download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072" y="5302257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60588" y="5516571"/>
            <a:ext cx="9144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D60093"/>
                </a:solidFill>
                <a:latin typeface="Arial" charset="0"/>
              </a:rPr>
              <a:t>Mr. ALETI VAMSI</a:t>
            </a:r>
            <a:r>
              <a:rPr lang="en-US" b="1" dirty="0">
                <a:solidFill>
                  <a:srgbClr val="D60093"/>
                </a:solidFill>
                <a:latin typeface="Arial" charset="0"/>
              </a:rPr>
              <a:t>                                     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b="1" dirty="0">
                <a:solidFill>
                  <a:srgbClr val="D60093"/>
                </a:solidFill>
                <a:latin typeface="Arial" charset="0"/>
              </a:rPr>
              <a:t>ASSISTANT PROFESSOR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DEPT. OF PHARMACEUTICAL CHEMISTRY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M.A.M COLLEGE OF PHARMACY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msi\Desktop\alkane-and-alken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58" y="282734"/>
            <a:ext cx="9644130" cy="784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amsi\Desktop\alkane-and-alken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58" y="214290"/>
            <a:ext cx="10273582" cy="4587901"/>
          </a:xfrm>
          <a:prstGeom prst="rect">
            <a:avLst/>
          </a:prstGeom>
          <a:noFill/>
        </p:spPr>
      </p:pic>
      <p:pic>
        <p:nvPicPr>
          <p:cNvPr id="3" name="Picture 2" descr="C:\Users\vamsi\Desktop\alkane-and-alkenes-1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4230687"/>
            <a:ext cx="10510078" cy="44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20" y="587349"/>
            <a:ext cx="979869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58" y="230159"/>
            <a:ext cx="100727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58" y="5016505"/>
            <a:ext cx="101441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msi\Desktop\alkane-and-alkene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83" y="730225"/>
            <a:ext cx="10293626" cy="72152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4444" y="301597"/>
            <a:ext cx="35718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Reactions of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alkanes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2" y="87283"/>
            <a:ext cx="18667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  <a:latin typeface="Arial Black" pitchFamily="34" charset="0"/>
              </a:rPr>
              <a:t>Alkenes:</a:t>
            </a:r>
            <a:endParaRPr lang="en-IN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006" y="515911"/>
            <a:ext cx="1108158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Alkenes are the class of organic compounds. They are made up of carbon and hydrogen atoms only and contains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carbon-carbon (C=C) double bonds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They do not have functional groups.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These compounds also known as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unsaturated hydrocarbons. 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Alkenes another name is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fins (oil forming)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Suffix 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“-</a:t>
            </a:r>
            <a:r>
              <a:rPr lang="en-US" altLang="en-US" sz="2200" b="1" dirty="0" err="1" smtClean="0">
                <a:latin typeface="Times New Roman" pitchFamily="18" charset="0"/>
                <a:cs typeface="Times New Roman" pitchFamily="18" charset="0"/>
              </a:rPr>
              <a:t>ene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/>
              <a:t>They are also called </a:t>
            </a:r>
            <a:r>
              <a:rPr lang="en-IN" sz="2400" b="1" dirty="0" err="1" smtClean="0"/>
              <a:t>Ethylenic</a:t>
            </a:r>
            <a:r>
              <a:rPr lang="en-IN" sz="2400" b="1" dirty="0" smtClean="0"/>
              <a:t> hydrocarbons</a:t>
            </a:r>
            <a:endParaRPr lang="en-US" alt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Many Alkenes Are Known by Common Names</a:t>
            </a: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Ethylene =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ethene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Propylene =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Isobutylene = 2-methylpropene</a:t>
            </a: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Isoprene = 2-methyl-1,3-butadiene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The general formula of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is C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where  n: 1,2,3,4….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6E2"/>
              </a:clrFrom>
              <a:clrTo>
                <a:srgbClr val="F8F6E2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152492" y="2944803"/>
            <a:ext cx="3085320" cy="2597862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7452" y="6016637"/>
            <a:ext cx="74295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65882" y="5302257"/>
            <a:ext cx="105013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are used in manufacturing of plastic.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are used as raw material for the manufacture of industrial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chemicalslike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alcohols,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aldehyde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etc.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Used as general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anaesthetics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used in synthesis of vinegar,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glycerine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acetone, phenol etc,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Its production of other chemical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526" y="3411832"/>
            <a:ext cx="21716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Alkenyl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group: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2366146" y="3444869"/>
            <a:ext cx="8082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Removal of one hydrogen atom from alkenes are called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alkenyl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group</a:t>
            </a:r>
            <a:endParaRPr lang="en-IN" sz="2200" dirty="0"/>
          </a:p>
        </p:txBody>
      </p:sp>
      <p:sp>
        <p:nvSpPr>
          <p:cNvPr id="5" name="Rectangle 4"/>
          <p:cNvSpPr/>
          <p:nvPr/>
        </p:nvSpPr>
        <p:spPr>
          <a:xfrm>
            <a:off x="4509286" y="4087811"/>
            <a:ext cx="3336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CH2=CH- vinyl group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CH2=CHCH2 -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allyl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group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138" y="4302125"/>
            <a:ext cx="2076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882" y="230159"/>
            <a:ext cx="40611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/>
              <a:t>Physical properties of alkenes</a:t>
            </a:r>
            <a:endParaRPr lang="en-IN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37320" y="696904"/>
            <a:ext cx="10001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C1-C4      gases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C5-C18     liquids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More than C18     solids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Alkenes are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compounds. Thus alkenes are soluble in  the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solvents such as carbon tetrachloride (CCl4) and  benzene (C6H6), but they are insoluble in polar solvents such as water.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444" y="5230819"/>
            <a:ext cx="29532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of alkenes or </a:t>
            </a:r>
            <a:r>
              <a:rPr lang="en-US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olifins</a:t>
            </a:r>
            <a:r>
              <a:rPr lang="en-US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444" y="64129"/>
            <a:ext cx="466666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Sp2 hybridization of alkenes: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882" y="3159117"/>
            <a:ext cx="1021563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1S and 2P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combine to form sp2 hybrid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sp2 hybrid orbital has 33% s and 67% p character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the 3 sp2 hybrids point towards the corners of a triangle at 120º to each other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These three sp2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is in a plane and directed towards the three corners of a equilateral triangle so this hybridization is known as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trigonal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hybridization.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1763" algn="l"/>
              </a:tabLs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 double bond as a σ+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bond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1763" algn="l"/>
              </a:tabLst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vamsi\AppData\Local\Microsoft\Windows\INetCache\Content.Word\CHEN11086605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6212" y="373035"/>
            <a:ext cx="6072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8758" y="5945199"/>
            <a:ext cx="13573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ethene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vamsi\Desktop\1109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080" y="5302257"/>
            <a:ext cx="4786346" cy="30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80230" y="6077909"/>
            <a:ext cx="3987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Bond length --------1.34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H-C-H   Bond length --------117.5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Å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C-H      Bond length --------1.09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C-C-H    Bond length --------121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Å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938178" y="6302389"/>
          <a:ext cx="762000" cy="285750"/>
        </p:xfrm>
        <a:graphic>
          <a:graphicData uri="http://schemas.openxmlformats.org/presentationml/2006/ole">
            <p:oleObj spid="_x0000_s27651" name="CS ChemDraw Drawing" r:id="rId5" imgW="528120" imgH="201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72" y="214290"/>
            <a:ext cx="5806636" cy="13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vamsi\Desktop\alkane-and-alkenes-2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138" y="1587481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amsi\Desktop\alkane-and-alkene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58" y="301597"/>
            <a:ext cx="10322634" cy="757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ydrocarbon: a compound composed of only&#10;carbon and hydrogen.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82" y="214779"/>
            <a:ext cx="10572824" cy="794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2" y="87283"/>
            <a:ext cx="81306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alkyl halide (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saytzeff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rule)</a:t>
            </a:r>
            <a:endParaRPr lang="en-IN" sz="2800" u="sng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196" y="587349"/>
            <a:ext cx="9144064" cy="15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510" y="2301861"/>
            <a:ext cx="9572692" cy="59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alkane-and-alkenes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05" y="230159"/>
            <a:ext cx="11715834" cy="8245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amsi\Desktop\alkane-and-alkenes-7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68" y="232044"/>
            <a:ext cx="10970030" cy="792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82" y="373035"/>
            <a:ext cx="5357850" cy="44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882" y="730225"/>
            <a:ext cx="64464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642" y="5159381"/>
            <a:ext cx="68580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7320" y="4802191"/>
            <a:ext cx="67297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Addition of Hydrogen: Catalytic Hydrogenation</a:t>
            </a:r>
            <a:endParaRPr lang="en-I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320" y="6445265"/>
            <a:ext cx="1237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Example: </a:t>
            </a:r>
            <a:endParaRPr lang="en-IN" b="1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3138" y="6945331"/>
            <a:ext cx="82750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2" y="230159"/>
            <a:ext cx="61436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Addition of Halogens: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Halogenation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882" y="2687569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Examples:</a:t>
            </a:r>
            <a:endParaRPr lang="en-IN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948" y="801663"/>
            <a:ext cx="74390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128" y="1730357"/>
            <a:ext cx="139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832" y="2873365"/>
            <a:ext cx="60962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882" y="5373695"/>
            <a:ext cx="82748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Addition of Hydrogen Halides: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4576" y="6159513"/>
            <a:ext cx="82868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7716" y="7088207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584" y="373035"/>
            <a:ext cx="6000792" cy="23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8758" y="230159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/>
              <a:t>Examples:</a:t>
            </a:r>
            <a:endParaRPr lang="en-IN" b="1" u="sng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72" y="3873497"/>
            <a:ext cx="8786874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6538" y="3135963"/>
            <a:ext cx="33340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Markovnikov’sRule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700" y="7159645"/>
            <a:ext cx="8286808" cy="114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1568" y="3687701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In, 1989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russian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scientist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morkonikov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discovered this reaction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5622" y="230159"/>
            <a:ext cx="110989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Mechanism: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Step:1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Proton adds on the terminal carbon atom of double bond the secondary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carbocation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formed.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76201" y="1658919"/>
          <a:ext cx="10628387" cy="2714644"/>
        </p:xfrm>
        <a:graphic>
          <a:graphicData uri="http://schemas.openxmlformats.org/presentationml/2006/ole">
            <p:oleObj spid="_x0000_s68610" name="CS ChemDraw Drawing" r:id="rId3" imgW="5825520" imgH="1816560" progId="ChemDraw.Document.6.0">
              <p:embed/>
            </p:oleObj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3006" y="4516439"/>
            <a:ext cx="108585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Step-2: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 of protons occurs on the middle carbon atom then primary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carbocationis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formed.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865949" y="5659447"/>
          <a:ext cx="8715435" cy="2143140"/>
        </p:xfrm>
        <a:graphic>
          <a:graphicData uri="http://schemas.openxmlformats.org/presentationml/2006/ole">
            <p:oleObj spid="_x0000_s68611" name="CS ChemDraw Drawing" r:id="rId4" imgW="4815389" imgH="147572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270" y="730225"/>
            <a:ext cx="7858180" cy="35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5882" y="301597"/>
            <a:ext cx="41434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Anti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Markovnikov’sRule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44" y="1015977"/>
            <a:ext cx="5643601" cy="8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652162" y="158721"/>
            <a:ext cx="4783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known as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kharash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effect/ peroxide effect.</a:t>
            </a:r>
            <a:endParaRPr lang="en-IN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89874"/>
            <a:ext cx="96528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Peroxide effect is observed with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HBr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only and not with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HF, and HI..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Mechanism: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vamsi\AppData\Local\Microsoft\Windows\INetCache\Content.Word\xm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0460" y="4302125"/>
            <a:ext cx="82868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44" y="230159"/>
            <a:ext cx="34419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Sulfuric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386" y="801663"/>
            <a:ext cx="90726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956" y="3373431"/>
            <a:ext cx="67305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824" y="2787644"/>
            <a:ext cx="835824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3006" y="4983468"/>
            <a:ext cx="41912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Addition of Water : Hydration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386" y="5516571"/>
            <a:ext cx="8744447" cy="14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3270" y="7159645"/>
            <a:ext cx="4500594" cy="10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5882" y="7302521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/>
              <a:t>Examples: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60" y="214290"/>
            <a:ext cx="582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372" y="714356"/>
            <a:ext cx="387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655" y="1087415"/>
            <a:ext cx="54816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191" y="3214686"/>
            <a:ext cx="4943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182" y="3944935"/>
            <a:ext cx="55435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658" y="6302389"/>
            <a:ext cx="5695950" cy="8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170" y="1158853"/>
            <a:ext cx="535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3798" y="3301993"/>
            <a:ext cx="4703665" cy="16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3240" y="5445133"/>
            <a:ext cx="23008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24062" y="5445133"/>
            <a:ext cx="29408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82" y="230159"/>
            <a:ext cx="15424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Alkanes:</a:t>
            </a:r>
            <a:endParaRPr lang="en-I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5"/>
          <a:stretch>
            <a:fillRect/>
          </a:stretch>
        </p:blipFill>
        <p:spPr bwMode="auto">
          <a:xfrm>
            <a:off x="937386" y="5588009"/>
            <a:ext cx="9093997" cy="17145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7320" y="944539"/>
            <a:ext cx="10287072" cy="46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alkanes are the simplest class of </a:t>
            </a:r>
            <a:r>
              <a:rPr lang="en-US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organicc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compounds. They are made up of carbon and hydrogen atoms only and contains two type of bonds, carbon-hydrogen (C-H) and carbon-carbon (C-C) single covalent bonds. They do not have functional groups.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these </a:t>
            </a:r>
            <a:r>
              <a:rPr lang="en-US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componds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also known as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saturated hydrocarbons.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aliphatic compounds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alkanes another name is </a:t>
            </a:r>
            <a:r>
              <a:rPr lang="en-US" altLang="en-US" sz="2200" b="1" dirty="0" err="1" smtClean="0">
                <a:latin typeface="Times New Roman" pitchFamily="18" charset="0"/>
                <a:cs typeface="Times New Roman" pitchFamily="18" charset="0"/>
              </a:rPr>
              <a:t>paraffins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(low affinity compounds) because they do not react as most chemicals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The general formula for an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is C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2n+2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where  n: 1,2,3,4….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msi\Desktop\alkane-and-alkenes-5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30159"/>
            <a:ext cx="11010144" cy="750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58" y="444473"/>
            <a:ext cx="9929882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56" y="373035"/>
            <a:ext cx="10091760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34" y="444473"/>
            <a:ext cx="96441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948" y="4802191"/>
            <a:ext cx="90011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890" y="6159513"/>
            <a:ext cx="8143932" cy="20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alkane-and-alkenes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47"/>
            <a:ext cx="11304588" cy="837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00" y="230159"/>
            <a:ext cx="10548206" cy="469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alkane-and-alkenes-5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44" y="301597"/>
            <a:ext cx="10609512" cy="785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msi\Desktop\alkane-and-alkenes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44" y="301597"/>
            <a:ext cx="10572824" cy="789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82" y="229774"/>
            <a:ext cx="10287072" cy="76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44" y="184975"/>
            <a:ext cx="10572824" cy="79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44" y="301597"/>
            <a:ext cx="10715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no. of side chain will be grouped in ascending order and written before the name of the side </a:t>
            </a:r>
          </a:p>
          <a:p>
            <a:pPr marL="457200" indent="-457200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ex: n= normal or straight chain</a:t>
            </a:r>
          </a:p>
          <a:p>
            <a:pPr marL="457200" indent="-457200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vamsi\Desktop\6715-6-39p-i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3336" y="1587481"/>
            <a:ext cx="4714908" cy="16414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882" y="3373431"/>
            <a:ext cx="6098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I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methyl group attached to second last carbon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6278" y="4087811"/>
            <a:ext cx="34430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3468" y="6150003"/>
            <a:ext cx="2940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13691" y="5570361"/>
            <a:ext cx="67854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: Two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methyl group attached to second last carbon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alkane-and-alkenes-6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62" y="214289"/>
            <a:ext cx="10809320" cy="794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alkane-and-alkenes-7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" y="87283"/>
            <a:ext cx="11304588" cy="824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7933" y="-24"/>
            <a:ext cx="1077364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Diels-Alder reaction: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1928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otto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alder discovered this reaction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a (4+2)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cyclo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addition reaction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reaction is an addition reaction between a 1,3-diene and an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dieonophile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to form a new  ring.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Dienophile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means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loving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Diene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electron rich compounds. In the presence of electron releasing groups such as alkyl, phenyl or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alkoxy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groups.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Dienophile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 poor alkenes and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alhyne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the good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dienophile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generally has one/more electron withdrawing groups (CHO, COOH, CN)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Diels- alder reaction is a thermal reaction.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form six membered rings.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Three pi-bonds broken and two new c-c sigma bonds and one new c-c pi-bond forms.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Conjugated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substituted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dienophile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to form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cyclo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hexane ring system.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0" descr="image2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146" y="4516439"/>
            <a:ext cx="5958551" cy="1643074"/>
          </a:xfrm>
          <a:prstGeom prst="rect">
            <a:avLst/>
          </a:prstGeom>
          <a:noFill/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437584" y="6746863"/>
          <a:ext cx="6468908" cy="1714512"/>
        </p:xfrm>
        <a:graphic>
          <a:graphicData uri="http://schemas.openxmlformats.org/presentationml/2006/ole">
            <p:oleObj spid="_x0000_s47106" name="CS ChemDraw Drawing" r:id="rId5" imgW="5811226" imgH="1574671" progId="ChemDraw.Document.6.0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8758" y="6588141"/>
            <a:ext cx="1385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Mechanism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2" y="230159"/>
            <a:ext cx="15424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Alkynes:</a:t>
            </a:r>
            <a:endParaRPr lang="en-I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320" y="658787"/>
            <a:ext cx="102156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alkenes are the class of organic compounds. They are made up of carbon and hydrogen atoms only and contains </a:t>
            </a:r>
            <a:r>
              <a:rPr lang="en-US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atleast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carbon-carbon triple bond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They do not have functional groups.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these compounds also known as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unsaturated hydrocarbons.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its similar to alkenes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alkynes another name is 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Acetylen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Suffix 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“-</a:t>
            </a:r>
            <a:r>
              <a:rPr lang="en-US" altLang="en-US" sz="2200" b="1" dirty="0" err="1" smtClean="0">
                <a:latin typeface="Times New Roman" pitchFamily="18" charset="0"/>
                <a:cs typeface="Times New Roman" pitchFamily="18" charset="0"/>
              </a:rPr>
              <a:t>yne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en-US" alt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The general formula of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is C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2n-2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where  n: 2,3,4….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alt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Alkanes, Alkenes, Alkynes | Brilliant Math &amp;amp; Science W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526" y="5659447"/>
            <a:ext cx="4000528" cy="25876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8758" y="4302125"/>
            <a:ext cx="2171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Alkenyl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group: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2866212" y="4302125"/>
            <a:ext cx="8082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Removal of one hydrogen atom from alkynes are called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alkynyl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group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58" y="301597"/>
            <a:ext cx="880099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                      Primary carbon      -  1º    =&gt; Attach to 1 or no. of carbons </a:t>
            </a: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                      Secondary carbon  -  2º    =&gt; Attach to 2 other carbons </a:t>
            </a: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                      Tertiary carbon       -  3º    =&gt; Attach to 3 other carbons </a:t>
            </a: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                      Quaternary carbon - 4º    =&gt; Attach to 4 other carbons 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vamsi\Desktop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518" y="2087547"/>
            <a:ext cx="7086620" cy="19288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882" y="187239"/>
            <a:ext cx="56545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structure contain from types of carbon</a:t>
            </a:r>
          </a:p>
        </p:txBody>
      </p:sp>
      <p:pic>
        <p:nvPicPr>
          <p:cNvPr id="23555" name="Picture 3" descr="C:\Users\vamsi\Desktop\1680123_1761488_ans_e21b3f5e9590495db4058b1c31116ff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964" y="4221182"/>
            <a:ext cx="4074968" cy="20812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80394" y="4159249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Ex: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08758" y="6088075"/>
            <a:ext cx="9677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  The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group is a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formate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by removable of one hydrogen atoms from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1080262" y="6802455"/>
            <a:ext cx="723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Ex: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008956" y="6873893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R-H   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37650" y="7088207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9154" y="6731017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- H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4795038" y="6873893"/>
            <a:ext cx="352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R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8089298" y="6873893"/>
            <a:ext cx="241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(R= ALKYL GROUP)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2080394" y="7516835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CH3-H   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509154" y="7373959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- H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80526" y="7731149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95038" y="7516835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CH3</a:t>
            </a:r>
            <a:endParaRPr lang="en-IN" b="1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5580856" y="7659711"/>
            <a:ext cx="2143140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866872" y="7802587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METHYL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934" y="230159"/>
            <a:ext cx="1034502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Mixing of atomic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equal energy to form an equal number of new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which have equal energy , identical shape and size are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symmentrically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oriented in space. The new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formed are called hybrid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006" y="2911766"/>
            <a:ext cx="40414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Sp3 hybridization of alkanes:</a:t>
            </a:r>
            <a:endParaRPr lang="en-US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138" y="3444869"/>
            <a:ext cx="6715172" cy="11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510" y="4587877"/>
            <a:ext cx="77867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444" y="1516043"/>
            <a:ext cx="4929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0328" y="6088075"/>
            <a:ext cx="8715436" cy="23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65882" y="158721"/>
            <a:ext cx="21066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Hybridization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amsi\Desktop\11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584" y="1873233"/>
            <a:ext cx="51435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vamsi\Desktop\0449fba65f0a5493326f7fb35bc227d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138" y="5016505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4444" y="2087547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ethane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444" y="35327"/>
            <a:ext cx="1050138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sp3 hybrid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25% S and 75% P character.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1S and 3P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combine to form four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equelent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hybrid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These four hybrid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orbitals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directed towards the corners of a regular tetrahedral. This type of hybridization is known as tetrahedral hybridization.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saturated compounds of carbon such as alkanes involves sp3 hybridization.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17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320" y="7973981"/>
            <a:ext cx="10001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Overlap with one sp3 to other sp3 hybridization to form c-c sigma bond.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7320" y="1097576"/>
            <a:ext cx="1041645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Methane ,ethane, propane and butane are used for heating, cooking and electricity generations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Methane and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ethare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natural gases.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Its used as fuel and good solvents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Above 17 carbon atoms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the main components of lubricants oil and fuel oil.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Many solid alkanes uses as paraffin wax.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Ethane is used as refrigerator systems. Its manufacture of plastic, automotive antifreeze and detergents.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Pentane is active ingredient of pesticides and also used as liquid chromatography.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Hexane is used for leather products and shoes.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heptane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used in paints 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1763" algn="l"/>
              </a:tabLst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halothane is used as general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anaesthetics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44" y="411436"/>
            <a:ext cx="3925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of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paraffins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06" y="587349"/>
            <a:ext cx="5599479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C:\Users\vamsi\Desktop\alkane-and-alkenes-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68" y="873101"/>
            <a:ext cx="10917423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584</TotalTime>
  <Words>1210</Words>
  <Application>Microsoft Office PowerPoint</Application>
  <PresentationFormat>Custom</PresentationFormat>
  <Paragraphs>136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Equity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vamsi</dc:creator>
  <cp:lastModifiedBy>vamsi</cp:lastModifiedBy>
  <cp:revision>12</cp:revision>
  <dcterms:created xsi:type="dcterms:W3CDTF">2021-09-27T05:17:31Z</dcterms:created>
  <dcterms:modified xsi:type="dcterms:W3CDTF">2023-05-29T07:26:04Z</dcterms:modified>
</cp:coreProperties>
</file>